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719" r:id="rId2"/>
    <p:sldMasterId id="2147489960" r:id="rId3"/>
  </p:sldMasterIdLst>
  <p:notesMasterIdLst>
    <p:notesMasterId r:id="rId26"/>
  </p:notesMasterIdLst>
  <p:handoutMasterIdLst>
    <p:handoutMasterId r:id="rId27"/>
  </p:handoutMasterIdLst>
  <p:sldIdLst>
    <p:sldId id="1974" r:id="rId4"/>
    <p:sldId id="1610" r:id="rId5"/>
    <p:sldId id="2111" r:id="rId6"/>
    <p:sldId id="1370" r:id="rId7"/>
    <p:sldId id="1612" r:id="rId8"/>
    <p:sldId id="2331" r:id="rId9"/>
    <p:sldId id="2127" r:id="rId10"/>
    <p:sldId id="2128" r:id="rId11"/>
    <p:sldId id="2129" r:id="rId12"/>
    <p:sldId id="2130" r:id="rId13"/>
    <p:sldId id="2142" r:id="rId14"/>
    <p:sldId id="2143" r:id="rId15"/>
    <p:sldId id="2332" r:id="rId16"/>
    <p:sldId id="257" r:id="rId17"/>
    <p:sldId id="2132" r:id="rId18"/>
    <p:sldId id="2133" r:id="rId19"/>
    <p:sldId id="2134" r:id="rId20"/>
    <p:sldId id="2135" r:id="rId21"/>
    <p:sldId id="2136" r:id="rId22"/>
    <p:sldId id="2137" r:id="rId23"/>
    <p:sldId id="2139" r:id="rId24"/>
    <p:sldId id="2141" r:id="rId25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xujy2@gmail.com" initials="f" lastIdx="2" clrIdx="0">
    <p:extLst>
      <p:ext uri="{19B8F6BF-5375-455C-9EA6-DF929625EA0E}">
        <p15:presenceInfo xmlns:p15="http://schemas.microsoft.com/office/powerpoint/2012/main" userId="6e7ea2678dc146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CC"/>
    <a:srgbClr val="FF99FF"/>
    <a:srgbClr val="FF66FF"/>
    <a:srgbClr val="0000FF"/>
    <a:srgbClr val="FFFFFF"/>
    <a:srgbClr val="FF00FF"/>
    <a:srgbClr val="660066"/>
    <a:srgbClr val="00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471" autoAdjust="0"/>
    <p:restoredTop sz="93790" autoAdjust="0"/>
  </p:normalViewPr>
  <p:slideViewPr>
    <p:cSldViewPr>
      <p:cViewPr>
        <p:scale>
          <a:sx n="50" d="100"/>
          <a:sy n="50" d="100"/>
        </p:scale>
        <p:origin x="125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BA1B9-80A5-47BB-AE94-5886B4D1D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DDF2D-A4D0-4E59-A260-C7CC2C4F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56D1E-4A62-4589-AE93-3790E80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B0-9EC0-4677-833D-06C393E8C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3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06C7-3459-43EE-BDBF-4A89924E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F6B9E-0B4B-45FB-A864-4197464B7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811F5-4019-4B4D-B706-8E4410C0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0E81-DFB2-4306-AE9C-4AA3B3243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39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77A2-C34A-44E1-8648-881D74EB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B4D50-31FE-48AC-B9FD-C991E35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A76EF-E0B2-452E-8251-600643A0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D597-6984-4660-AF26-EA33E11F2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04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B45A-79A7-423D-BABD-E54649D3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119C8-36DF-42FA-B727-5DF24DC69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C2522-B0B4-4E4B-B3AF-A0D1C692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1AEA-4D6F-4016-9F83-E47284FC2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5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C2190-B7D8-47A4-AA3C-03D15275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75838-B24A-4816-A95E-A1DF8C40B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39CCB-44A5-42AA-8734-702871C4A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34D-F101-4939-A509-4E033B6A9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5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7AAC2-84E6-484B-BBC1-87E11624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DA3B7-334A-4D43-9C72-595E8101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D54346-06DF-423C-ADAA-2612E32C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CC6C-A0CA-4027-990A-46672CBE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63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324BE-76BA-486B-980E-81AB4E36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23F3-9D6B-4447-9C28-A0AAE956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FF776-9683-47EB-966F-B3733C86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9C79-ACD3-4E88-9933-C98A0DFFF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E53CD-C280-4967-84A6-B110BEE9E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DF21-E72A-45C2-A164-7EAFCF851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16F7A-3189-4CE2-8E7B-C35F4AA9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4B45-79D1-4A7D-BDB6-BF1062B4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34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388CA-0573-45D1-A517-B20DFCB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9F143-C875-4288-988B-542E28453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2513-1482-442C-BBD3-5B0B7D81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47DF-BC88-40C0-9353-24BDAEA45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70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8ACC6-807A-49E8-9ECF-13CBA1AC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BF968-5610-4FA2-B40B-EB7AB4ECF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73E8-C92D-48E3-821D-4C92728F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75DF-0258-4B1E-AE58-D16AB59FA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4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7CE2C-C4D3-4296-86BD-3CEC5381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A1A18-24EE-4687-84FE-BE52AC3A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B7C7-8865-4B33-B590-1AD14BA0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0BC3-87AB-427B-8EB5-B328C3410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2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496E-CFB8-41B2-99FF-209219A0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5126-36A8-4015-8F44-4312344D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6E4B-755D-4F63-AACA-D6D303B1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579-D0D8-41F4-9A27-2FEDCB486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66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2026/5/11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592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2026/5/11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74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2026/5/11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520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2026/5/11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221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2026/5/11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05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2026/5/11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450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2026/5/11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805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2026/5/11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412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2026/5/11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473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2026/5/11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565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2026/5/11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51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B812B-2E24-41A0-9A27-78890B39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C79FC5-EE04-4592-BB61-B22F2769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7F321D-9606-4D70-9405-0033F23F5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6A29E0-4F27-4F67-9CB5-8C3ED457E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8FAB4-BBDB-45FC-B3DF-03850022C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F2185A-AFE7-44E6-A3AC-0E118F024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8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20" r:id="rId1"/>
    <p:sldLayoutId id="2147489721" r:id="rId2"/>
    <p:sldLayoutId id="2147489722" r:id="rId3"/>
    <p:sldLayoutId id="2147489723" r:id="rId4"/>
    <p:sldLayoutId id="2147489724" r:id="rId5"/>
    <p:sldLayoutId id="2147489725" r:id="rId6"/>
    <p:sldLayoutId id="2147489726" r:id="rId7"/>
    <p:sldLayoutId id="2147489727" r:id="rId8"/>
    <p:sldLayoutId id="2147489728" r:id="rId9"/>
    <p:sldLayoutId id="2147489729" r:id="rId10"/>
    <p:sldLayoutId id="2147489730" r:id="rId11"/>
    <p:sldLayoutId id="2147489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5043-2EFE-4BA8-9E3D-276CC0900B49}" type="datetimeFigureOut">
              <a:rPr lang="zh-TW" altLang="en-US" smtClean="0"/>
              <a:t>2026/5/11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61" r:id="rId1"/>
    <p:sldLayoutId id="2147489962" r:id="rId2"/>
    <p:sldLayoutId id="2147489963" r:id="rId3"/>
    <p:sldLayoutId id="2147489964" r:id="rId4"/>
    <p:sldLayoutId id="2147489965" r:id="rId5"/>
    <p:sldLayoutId id="2147489966" r:id="rId6"/>
    <p:sldLayoutId id="2147489967" r:id="rId7"/>
    <p:sldLayoutId id="2147489968" r:id="rId8"/>
    <p:sldLayoutId id="2147489969" r:id="rId9"/>
    <p:sldLayoutId id="2147489970" r:id="rId10"/>
    <p:sldLayoutId id="2147489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4" y="177663"/>
            <a:ext cx="9138096" cy="650267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HK" altLang="en-US" sz="3600" dirty="0">
                <a:solidFill>
                  <a:schemeClr val="bg1"/>
                </a:solidFill>
                <a:ea typeface="華康粗黑體" panose="020B0709000000000000" pitchFamily="49" charset="-120"/>
              </a:rPr>
              <a:t>天主聖三節</a:t>
            </a:r>
            <a:endParaRPr lang="en-US" altLang="zh-TW" sz="3600" dirty="0">
              <a:solidFill>
                <a:schemeClr val="bg1"/>
              </a:solidFill>
              <a:ea typeface="華康粗黑體" panose="020B0709000000000000" pitchFamily="49" charset="-120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2026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5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31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en-US" altLang="zh-TW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100"/>
              </a:lnSpc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dirty="0">
                <a:solidFill>
                  <a:schemeClr val="bg1"/>
                </a:solidFill>
                <a:ea typeface="華康粗黑體" panose="020B0709000000000000" pitchFamily="49" charset="-120"/>
              </a:rPr>
              <a:t>天主聖三</a:t>
            </a:r>
            <a:r>
              <a:rPr lang="zh-TW" altLang="en-US" sz="8800" dirty="0">
                <a:solidFill>
                  <a:schemeClr val="bg1"/>
                </a:solidFill>
                <a:ea typeface="華康粗黑體" panose="020B0709000000000000" pitchFamily="49" charset="-120"/>
              </a:rPr>
              <a:t> </a:t>
            </a:r>
            <a:r>
              <a:rPr lang="zh-TW" altLang="en-US" sz="8000" dirty="0">
                <a:solidFill>
                  <a:schemeClr val="bg1"/>
                </a:solidFill>
                <a:ea typeface="華康粗黑體" panose="020B0709000000000000" pitchFamily="49" charset="-120"/>
              </a:rPr>
              <a:t>多元共融</a:t>
            </a:r>
            <a:endParaRPr lang="en-US" altLang="zh-TW" sz="8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ts val="1800"/>
              </a:spcBef>
              <a:buFontTx/>
              <a:buNone/>
            </a:pPr>
            <a:r>
              <a:rPr lang="en-US" altLang="zh-TW" sz="5400" dirty="0">
                <a:solidFill>
                  <a:srgbClr val="FFFF00"/>
                </a:solidFill>
                <a:ea typeface="華康粗黑體" panose="020B0709000000000000" pitchFamily="49" charset="-120"/>
              </a:rPr>
              <a:t>——</a:t>
            </a:r>
            <a:r>
              <a:rPr lang="zh-TW" altLang="en-US" sz="6000" dirty="0">
                <a:solidFill>
                  <a:srgbClr val="FFFF00"/>
                </a:solidFill>
                <a:ea typeface="華康粗黑體" panose="020B0709000000000000" pitchFamily="49" charset="-120"/>
              </a:rPr>
              <a:t>信仰的精華</a:t>
            </a:r>
            <a:r>
              <a:rPr lang="en-US" altLang="zh-TW" sz="5400" dirty="0">
                <a:solidFill>
                  <a:srgbClr val="FFFF00"/>
                </a:solidFill>
                <a:ea typeface="華康粗黑體" panose="020B0709000000000000" pitchFamily="49" charset="-120"/>
              </a:rPr>
              <a:t>——</a:t>
            </a:r>
          </a:p>
        </p:txBody>
      </p:sp>
    </p:spTree>
    <p:extLst>
      <p:ext uri="{BB962C8B-B14F-4D97-AF65-F5344CB8AC3E}">
        <p14:creationId xmlns:p14="http://schemas.microsoft.com/office/powerpoint/2010/main" val="126605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295361D-753A-4FF9-B1AF-8AB580A6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408712"/>
          </a:xfrm>
        </p:spPr>
        <p:txBody>
          <a:bodyPr/>
          <a:lstStyle/>
          <a:p>
            <a:pPr marL="360000" indent="-457200" algn="l">
              <a:spcAft>
                <a:spcPts val="2400"/>
              </a:spcAft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天主竟這樣愛了世界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甚至賜下了自己的獨生子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en-US" altLang="zh-TW" sz="4000" i="1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4000" i="1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神愛世人</a:t>
            </a:r>
            <a:r>
              <a:rPr lang="en-US" altLang="zh-TW" sz="4000" i="1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)</a:t>
            </a:r>
          </a:p>
          <a:p>
            <a:pPr marL="360000" indent="-457200" algn="l">
              <a:spcAft>
                <a:spcPts val="600"/>
              </a:spcAft>
            </a:pP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世人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包括信與不信的所有人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不只信徒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Aft>
                <a:spcPts val="0"/>
              </a:spcAft>
            </a:pP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世界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地球上的一切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包括鳥獸蟲魚花草樹木和</a:t>
            </a:r>
            <a:r>
              <a:rPr lang="zh-TW" altLang="en-US" sz="39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所有人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不分種族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宗教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文化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國家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意識型態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不管民主不民主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自由不自由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人權不人權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這些都</a:t>
            </a:r>
            <a:r>
              <a:rPr lang="zh-TW" altLang="en-US" sz="3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只是標籤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未必真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要講求實實在在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)</a:t>
            </a:r>
          </a:p>
          <a:p>
            <a:pPr marL="360000" indent="-457200" algn="l">
              <a:spcAft>
                <a:spcPts val="24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看小鴨上石級和跳水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明白天父的心？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475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295361D-753A-4FF9-B1AF-8AB580A6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 marL="252000" indent="-457200" algn="l">
              <a:spcAft>
                <a:spcPts val="0"/>
              </a:spcAft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天主竟這樣愛了世界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甚至賜下了自己的獨生子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0"/>
              </a:spcBef>
              <a:spcAft>
                <a:spcPts val="24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 </a:t>
            </a: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神愛世人</a:t>
            </a:r>
            <a:endParaRPr lang="en-US" altLang="zh-TW" sz="40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Aft>
                <a:spcPts val="2400"/>
              </a:spcAft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98CACAD-2609-405A-BEB5-FF07D340F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26375"/>
            <a:ext cx="2592288" cy="303487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D466324-5C1D-4EAE-9D36-AFE255F79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2808312" cy="289139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56340A9-BFC6-4E4E-8F5F-EF3A17278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16" y="3933056"/>
            <a:ext cx="2815081" cy="278731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CD81FA3-BAFE-4132-AB7A-BD28AA56E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75" y="908720"/>
            <a:ext cx="3102493" cy="576064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91A8588-337C-4A5B-8A34-81BCA6AE60F6}"/>
              </a:ext>
            </a:extLst>
          </p:cNvPr>
          <p:cNvSpPr txBox="1"/>
          <p:nvPr/>
        </p:nvSpPr>
        <p:spPr>
          <a:xfrm>
            <a:off x="107504" y="3457652"/>
            <a:ext cx="16561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邁向目標</a:t>
            </a:r>
            <a:endParaRPr lang="en-US" altLang="zh-TW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上下求索</a:t>
            </a:r>
            <a:endParaRPr lang="en-US" altLang="zh-TW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旅途中的教會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3325639-2411-405B-B31E-DB346121984D}"/>
              </a:ext>
            </a:extLst>
          </p:cNvPr>
          <p:cNvSpPr txBox="1"/>
          <p:nvPr/>
        </p:nvSpPr>
        <p:spPr>
          <a:xfrm>
            <a:off x="3131840" y="196967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最優秀的孩子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F69EC1A-7D95-4BB0-A743-75C2DE36D57C}"/>
              </a:ext>
            </a:extLst>
          </p:cNvPr>
          <p:cNvSpPr txBox="1"/>
          <p:nvPr/>
        </p:nvSpPr>
        <p:spPr>
          <a:xfrm>
            <a:off x="2771800" y="3812847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智愚賢不肖的一家人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54FB097-2F21-4E4F-BB04-5A1C55D22619}"/>
              </a:ext>
            </a:extLst>
          </p:cNvPr>
          <p:cNvSpPr txBox="1"/>
          <p:nvPr/>
        </p:nvSpPr>
        <p:spPr>
          <a:xfrm>
            <a:off x="5868144" y="5733256"/>
            <a:ext cx="30957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一個都不能少</a:t>
            </a:r>
          </a:p>
        </p:txBody>
      </p:sp>
    </p:spTree>
    <p:extLst>
      <p:ext uri="{BB962C8B-B14F-4D97-AF65-F5344CB8AC3E}">
        <p14:creationId xmlns:p14="http://schemas.microsoft.com/office/powerpoint/2010/main" val="18099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295361D-753A-4FF9-B1AF-8AB580A6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 marL="360000" indent="-457200" algn="l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天主竟這樣愛了世界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甚至賜下了自己的獨生子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  神愛世人</a:t>
            </a:r>
            <a:endParaRPr lang="en-US" altLang="zh-TW" sz="40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DE4D290-91CD-4ABF-AF21-1BC4DEF80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852935"/>
            <a:ext cx="3024336" cy="289063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A3DBE8E-40ED-41C5-956C-C89981571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64096"/>
            <a:ext cx="2537460" cy="3429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94AD203-8783-43F0-B529-F6E4FFA6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37112"/>
            <a:ext cx="3456384" cy="202331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FFAA575-3E7A-4877-9607-43FF6EBAF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3147711" cy="345638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44D5E830-DAFF-4B7A-B448-55768909E7FA}"/>
              </a:ext>
            </a:extLst>
          </p:cNvPr>
          <p:cNvSpPr txBox="1"/>
          <p:nvPr/>
        </p:nvSpPr>
        <p:spPr>
          <a:xfrm>
            <a:off x="116835" y="2877865"/>
            <a:ext cx="1800200" cy="113877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邁向目標</a:t>
            </a:r>
            <a:endParaRPr lang="en-US" altLang="zh-TW" sz="2400" dirty="0">
              <a:solidFill>
                <a:srgbClr val="FF00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zh-TW" altLang="en-US" sz="24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上下求索</a:t>
            </a:r>
            <a:endParaRPr lang="en-US" altLang="zh-TW" sz="2400" dirty="0">
              <a:solidFill>
                <a:srgbClr val="FF00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旅途中的教會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7DC8363-C644-438D-9B7F-485F807A9E6E}"/>
              </a:ext>
            </a:extLst>
          </p:cNvPr>
          <p:cNvSpPr txBox="1"/>
          <p:nvPr/>
        </p:nvSpPr>
        <p:spPr>
          <a:xfrm>
            <a:off x="3347864" y="285293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教孩子游泳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42BA891-A554-49B9-9964-0024D5F37714}"/>
              </a:ext>
            </a:extLst>
          </p:cNvPr>
          <p:cNvSpPr txBox="1"/>
          <p:nvPr/>
        </p:nvSpPr>
        <p:spPr>
          <a:xfrm>
            <a:off x="3275856" y="5148481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說給孩子聽</a:t>
            </a:r>
            <a:endParaRPr lang="en-US" altLang="zh-TW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作給孩子看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2C209A9-532E-4D69-9D2F-C72685972B26}"/>
              </a:ext>
            </a:extLst>
          </p:cNvPr>
          <p:cNvSpPr txBox="1"/>
          <p:nvPr/>
        </p:nvSpPr>
        <p:spPr>
          <a:xfrm>
            <a:off x="5796135" y="2968959"/>
            <a:ext cx="3240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孩子不敢</a:t>
            </a:r>
            <a:endParaRPr lang="en-US" altLang="zh-TW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r>
              <a:rPr lang="zh-TW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再試一次</a:t>
            </a:r>
            <a:endParaRPr lang="en-US" altLang="zh-TW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r>
              <a:rPr lang="zh-TW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永不言休 永不言倦</a:t>
            </a:r>
          </a:p>
        </p:txBody>
      </p:sp>
    </p:spTree>
    <p:extLst>
      <p:ext uri="{BB962C8B-B14F-4D97-AF65-F5344CB8AC3E}">
        <p14:creationId xmlns:p14="http://schemas.microsoft.com/office/powerpoint/2010/main" val="21650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6D9E5A0-F0C9-4278-99B2-F17FAD95F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512" y="116632"/>
            <a:ext cx="9144000" cy="6624736"/>
          </a:xfrm>
        </p:spPr>
        <p:txBody>
          <a:bodyPr/>
          <a:lstStyle/>
          <a:p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天主聖三的最根本特點是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多元而共融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聖父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不是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聖子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聖子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不是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聖神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聖神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不是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聖父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三位互不混淆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互不干涉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互不從屬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這好像是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三個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獨立的個體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卻是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一個天主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這是聖三間的最重要關係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如果人類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包括夫婦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親朋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國家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民族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都明白這道理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 人類一定可以走向大同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共創天國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成為天家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一個以天主為父的大家庭</a:t>
            </a:r>
            <a:r>
              <a:rPr lang="en-US" altLang="zh-TW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TW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在天國裡人人平等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個個相親相愛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 成為天國的縮影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天堂的前奏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TW" altLang="en-US" sz="4000" dirty="0">
              <a:solidFill>
                <a:schemeClr val="bg1"/>
              </a:solidFill>
              <a:latin typeface="Calibri" panose="020F0502020204030204" pitchFamily="34" charset="0"/>
              <a:ea typeface="華康儷中黑(P)" panose="020B0500000000000000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1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464EA48-78CD-4142-9AB5-934CBCF56D65}"/>
              </a:ext>
            </a:extLst>
          </p:cNvPr>
          <p:cNvSpPr/>
          <p:nvPr/>
        </p:nvSpPr>
        <p:spPr>
          <a:xfrm>
            <a:off x="19405" y="260648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HK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公教教研中心</a:t>
            </a:r>
            <a:r>
              <a:rPr kumimoji="1" lang="zh-TW" altLang="zh-HK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1" lang="zh-TW" altLang="zh-HK" sz="4000" b="0" i="0" u="none" strike="noStrike" kern="1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華康彩帶體" panose="040B0709000000000000" pitchFamily="81" charset="-120"/>
                <a:cs typeface="Calibri" panose="020F0502020204030204" pitchFamily="34" charset="0"/>
              </a:rPr>
              <a:t>慕道班</a:t>
            </a:r>
            <a:r>
              <a:rPr kumimoji="1" lang="zh-TW" altLang="zh-HK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（</a:t>
            </a:r>
            <a:r>
              <a:rPr kumimoji="1" lang="en-US" altLang="zh-HK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2026-2027</a:t>
            </a:r>
            <a:r>
              <a:rPr kumimoji="1" lang="zh-TW" altLang="zh-HK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年度）</a:t>
            </a:r>
            <a:endParaRPr kumimoji="1" lang="zh-TW" altLang="zh-HK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  <a:p>
            <a:pPr marL="0" marR="1397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華康中特圓體(P)" panose="020F0800000000000000" pitchFamily="34" charset="-120"/>
                <a:cs typeface="Calibri" panose="020F0502020204030204" pitchFamily="34" charset="0"/>
              </a:rPr>
              <a:t>現正</a:t>
            </a:r>
            <a:r>
              <a:rPr kumimoji="1" lang="zh-HK" altLang="zh-HK" sz="36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華康中特圓體(P)" panose="020F0800000000000000" pitchFamily="34" charset="-120"/>
                <a:cs typeface="Calibri" panose="020F0502020204030204" pitchFamily="34" charset="0"/>
              </a:rPr>
              <a:t>接受</a:t>
            </a:r>
            <a:r>
              <a:rPr kumimoji="1" lang="zh-TW" altLang="zh-HK" sz="36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華康中特圓體(P)" panose="020F0800000000000000" pitchFamily="34" charset="-120"/>
                <a:cs typeface="Calibri" panose="020F0502020204030204" pitchFamily="34" charset="0"/>
              </a:rPr>
              <a:t>報名 </a:t>
            </a:r>
            <a:r>
              <a:rPr kumimoji="1" lang="en-US" altLang="zh-HK" sz="36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華康中特圓體(P)" panose="020F0800000000000000" pitchFamily="34" charset="-120"/>
                <a:cs typeface="Calibri" panose="020F0502020204030204" pitchFamily="34" charset="0"/>
              </a:rPr>
              <a:t>(</a:t>
            </a:r>
            <a:r>
              <a:rPr kumimoji="1" lang="en-US" altLang="zh-HK" sz="36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華康中特圓體(P)" panose="020F0800000000000000" pitchFamily="34" charset="-120"/>
                <a:cs typeface="+mn-cs"/>
              </a:rPr>
              <a:t>7</a:t>
            </a:r>
            <a:r>
              <a:rPr kumimoji="1" lang="zh-TW" altLang="zh-HK" sz="36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華康中特圓體(P)" panose="020F0800000000000000" pitchFamily="34" charset="-120"/>
                <a:cs typeface="Arial" panose="020B0604020202020204" pitchFamily="34" charset="0"/>
              </a:rPr>
              <a:t>月</a:t>
            </a:r>
            <a:r>
              <a:rPr kumimoji="1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華康中特圓體(P)" panose="020F0800000000000000" pitchFamily="34" charset="-120"/>
                <a:cs typeface="Arial" panose="020B0604020202020204" pitchFamily="34" charset="0"/>
              </a:rPr>
              <a:t>5</a:t>
            </a:r>
            <a:r>
              <a:rPr kumimoji="1" lang="zh-TW" altLang="zh-HK" sz="36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華康中特圓體(P)" panose="020F0800000000000000" pitchFamily="34" charset="-120"/>
                <a:cs typeface="Arial" panose="020B0604020202020204" pitchFamily="34" charset="0"/>
              </a:rPr>
              <a:t>日</a:t>
            </a:r>
            <a:r>
              <a:rPr kumimoji="1" lang="zh-TW" altLang="zh-HK" sz="36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華康中特圓體(P)" panose="020F0800000000000000" pitchFamily="34" charset="-120"/>
                <a:cs typeface="Calibri" panose="020F0502020204030204" pitchFamily="34" charset="0"/>
              </a:rPr>
              <a:t>開課</a:t>
            </a:r>
            <a:r>
              <a:rPr kumimoji="1" lang="en-US" altLang="zh-HK" sz="36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華康中特圓體(P)" panose="020F0800000000000000" pitchFamily="34" charset="-120"/>
                <a:cs typeface="Calibri" panose="020F0502020204030204" pitchFamily="34" charset="0"/>
              </a:rPr>
              <a:t>)</a:t>
            </a:r>
            <a:endParaRPr kumimoji="1" lang="zh-TW" altLang="zh-HK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  <a:p>
            <a:pPr marL="277495" marR="168910" lvl="0" indent="-4572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HK" sz="3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導師：</a:t>
            </a:r>
            <a:r>
              <a:rPr kumimoji="1" lang="zh-TW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徐錦堯神父及數位</a:t>
            </a:r>
            <a:r>
              <a:rPr kumimoji="1" lang="zh-HK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資深</a:t>
            </a:r>
            <a:r>
              <a:rPr kumimoji="1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天主教</a:t>
            </a:r>
            <a:r>
              <a:rPr kumimoji="1" lang="zh-TW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教友。</a:t>
            </a:r>
            <a:endParaRPr kumimoji="1" lang="zh-TW" altLang="zh-HK" sz="3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中圓體" panose="020F0509000000000000" pitchFamily="49" charset="-120"/>
              <a:ea typeface="華康中圓體" panose="020F0509000000000000" pitchFamily="49" charset="-120"/>
              <a:cs typeface="+mn-cs"/>
            </a:endParaRPr>
          </a:p>
          <a:p>
            <a:pPr marL="277495" marR="0" lvl="0" indent="-4572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HK" sz="3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時間：</a:t>
            </a:r>
            <a:r>
              <a:rPr kumimoji="1" lang="en-US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2026</a:t>
            </a:r>
            <a:r>
              <a:rPr kumimoji="1" lang="zh-TW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年</a:t>
            </a:r>
            <a:r>
              <a:rPr kumimoji="1" lang="en-US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7</a:t>
            </a:r>
            <a:r>
              <a:rPr kumimoji="1" lang="zh-TW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月</a:t>
            </a:r>
            <a:r>
              <a:rPr kumimoji="1" lang="en-US" altLang="zh-TW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5</a:t>
            </a:r>
            <a:r>
              <a:rPr kumimoji="1" lang="zh-TW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日（</a:t>
            </a:r>
            <a:r>
              <a:rPr kumimoji="1" lang="zh-HK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星期</a:t>
            </a:r>
            <a:r>
              <a:rPr kumimoji="1" lang="zh-TW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日）</a:t>
            </a:r>
            <a:r>
              <a:rPr kumimoji="1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開始</a:t>
            </a:r>
            <a:r>
              <a:rPr kumimoji="1" lang="zh-HK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，</a:t>
            </a:r>
            <a:endParaRPr kumimoji="1" lang="en-US" altLang="zh-HK" sz="3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中圓體" panose="020F0509000000000000" pitchFamily="49" charset="-120"/>
              <a:ea typeface="華康中圓體" panose="020F0509000000000000" pitchFamily="49" charset="-120"/>
              <a:cs typeface="Calibri" panose="020F0502020204030204" pitchFamily="34" charset="0"/>
            </a:endParaRPr>
          </a:p>
          <a:p>
            <a:pPr marL="180975" marR="0" lvl="0" indent="89693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每</a:t>
            </a:r>
            <a:r>
              <a:rPr kumimoji="1" lang="zh-TW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主日上午</a:t>
            </a:r>
            <a:r>
              <a:rPr kumimoji="1" lang="en-US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8:15</a:t>
            </a:r>
            <a:r>
              <a:rPr kumimoji="1" lang="zh-TW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至上午</a:t>
            </a:r>
            <a:r>
              <a:rPr kumimoji="1" lang="en-US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11:30 (</a:t>
            </a:r>
            <a:r>
              <a:rPr kumimoji="1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包含</a:t>
            </a:r>
            <a:r>
              <a:rPr kumimoji="1" lang="zh-TW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主日彌撒</a:t>
            </a:r>
            <a:r>
              <a:rPr kumimoji="1" lang="en-US" altLang="zh-TW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)</a:t>
            </a:r>
            <a:endParaRPr kumimoji="1" lang="zh-TW" altLang="zh-HK" sz="3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中圓體" panose="020F0509000000000000" pitchFamily="49" charset="-120"/>
              <a:ea typeface="華康中圓體" panose="020F0509000000000000" pitchFamily="49" charset="-120"/>
              <a:cs typeface="+mn-cs"/>
            </a:endParaRPr>
          </a:p>
          <a:p>
            <a:pPr marL="277495" marR="0" lvl="0" indent="-4572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HK" sz="3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地點：</a:t>
            </a:r>
            <a:r>
              <a:rPr kumimoji="1" lang="zh-TW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德貞女子中學二樓禮堂 </a:t>
            </a:r>
            <a:endParaRPr kumimoji="1" lang="en-US" altLang="zh-TW" sz="3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中圓體" panose="020F0509000000000000" pitchFamily="49" charset="-120"/>
              <a:ea typeface="華康中圓體" panose="020F0509000000000000" pitchFamily="49" charset="-120"/>
              <a:cs typeface="Calibri" panose="020F0502020204030204" pitchFamily="34" charset="0"/>
            </a:endParaRPr>
          </a:p>
          <a:p>
            <a:pPr marL="276225" marR="0" lvl="0" indent="8890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(</a:t>
            </a:r>
            <a:r>
              <a:rPr kumimoji="1" lang="zh-TW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九龍深水埗興華街西</a:t>
            </a:r>
            <a:r>
              <a:rPr kumimoji="1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９</a:t>
            </a:r>
            <a:r>
              <a:rPr kumimoji="1" lang="zh-HK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號</a:t>
            </a:r>
            <a:r>
              <a:rPr kumimoji="1" lang="en-US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) </a:t>
            </a:r>
          </a:p>
          <a:p>
            <a:pPr marL="276225" marR="0" lvl="0" indent="-276225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報名：</a:t>
            </a:r>
            <a:r>
              <a:rPr kumimoji="1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請掃描</a:t>
            </a:r>
            <a:r>
              <a:rPr kumimoji="1" lang="en-US" altLang="zh-TW" sz="3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Qr</a:t>
            </a:r>
            <a:r>
              <a:rPr kumimoji="1" lang="en-US" altLang="zh-TW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-code</a:t>
            </a:r>
            <a:r>
              <a:rPr kumimoji="1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填寫電子報名表</a:t>
            </a:r>
            <a:r>
              <a:rPr kumimoji="1" lang="en-US" altLang="zh-TW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,</a:t>
            </a:r>
          </a:p>
          <a:p>
            <a:pPr marL="276225" marR="0" lvl="0" indent="-276225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		 (</a:t>
            </a:r>
            <a:r>
              <a:rPr kumimoji="1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或在教研網站下載報名表格</a:t>
            </a:r>
            <a:r>
              <a:rPr kumimoji="1" lang="en-US" altLang="zh-TW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)</a:t>
            </a:r>
            <a:r>
              <a:rPr kumimoji="1" lang="en-US" altLang="zh-HK" sz="3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    </a:t>
            </a:r>
            <a:endParaRPr kumimoji="1" lang="zh-TW" altLang="zh-HK" sz="3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中圓體" panose="020F0509000000000000" pitchFamily="49" charset="-120"/>
              <a:ea typeface="華康中圓體" panose="020F0509000000000000" pitchFamily="49" charset="-120"/>
              <a:cs typeface="+mn-cs"/>
            </a:endParaRPr>
          </a:p>
          <a:p>
            <a:pPr marL="277495" marR="0" lvl="0" indent="-4572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報名後請依時到</a:t>
            </a:r>
            <a:r>
              <a:rPr kumimoji="1" lang="zh-TW" altLang="zh-HK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德貞女子中學二樓禮堂</a:t>
            </a:r>
            <a:r>
              <a:rPr kumimoji="1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上課，</a:t>
            </a:r>
            <a:endParaRPr kumimoji="1" lang="en-US" altLang="zh-TW" sz="2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中圓體" panose="020F0509000000000000" pitchFamily="49" charset="-120"/>
              <a:ea typeface="華康中圓體" panose="020F0509000000000000" pitchFamily="49" charset="-120"/>
              <a:cs typeface="Calibri" panose="020F0502020204030204" pitchFamily="34" charset="0"/>
            </a:endParaRPr>
          </a:p>
          <a:p>
            <a:pPr marL="277495" marR="0" lvl="0" indent="-4572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將不再另行通知</a:t>
            </a:r>
            <a:r>
              <a:rPr kumimoji="1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.</a:t>
            </a:r>
          </a:p>
          <a:p>
            <a:pPr marL="277495" marR="0" lvl="0" indent="-4572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如有</a:t>
            </a:r>
            <a:r>
              <a:rPr kumimoji="1" lang="zh-TW" altLang="zh-HK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查詢請電：</a:t>
            </a:r>
            <a:r>
              <a:rPr kumimoji="1" lang="en-US" altLang="zh-HK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2336-1205 </a:t>
            </a:r>
            <a:r>
              <a:rPr kumimoji="1" lang="zh-TW" altLang="zh-HK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Calibri" panose="020F0502020204030204" pitchFamily="34" charset="0"/>
              </a:rPr>
              <a:t>公教教研中心</a:t>
            </a:r>
            <a:endParaRPr kumimoji="1" lang="zh-TW" altLang="zh-HK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中圓體" panose="020F0509000000000000" pitchFamily="49" charset="-120"/>
              <a:ea typeface="華康中圓體" panose="020F0509000000000000" pitchFamily="49" charset="-120"/>
              <a:cs typeface="+mn-cs"/>
            </a:endParaRPr>
          </a:p>
        </p:txBody>
      </p:sp>
      <p:pic>
        <p:nvPicPr>
          <p:cNvPr id="5" name="圖片 4" descr="一張含有 樣式, 像素, 填字遊戲, 針線 的圖片&#10;&#10;AI 產生的內容可能不正確。">
            <a:extLst>
              <a:ext uri="{FF2B5EF4-FFF2-40B4-BE49-F238E27FC236}">
                <a16:creationId xmlns:a16="http://schemas.microsoft.com/office/drawing/2014/main" id="{339C105E-1EE5-7919-8303-6BCC3C49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51" y="3212976"/>
            <a:ext cx="2373545" cy="23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9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Autofit/>
          </a:bodyPr>
          <a:lstStyle/>
          <a:p>
            <a:pPr>
              <a:lnSpc>
                <a:spcPts val="5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我信世間只有一位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至上神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他就是</a:t>
            </a:r>
            <a:b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三位一體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的天主這三位各有功能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聖父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創造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聖子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救贖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聖神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聖化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believe that in the world there is only </a:t>
            </a:r>
            <a:br>
              <a:rPr lang="en-US" altLang="zh-TW" sz="40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supreme God</a:t>
            </a:r>
            <a:r>
              <a:rPr lang="en-US" altLang="zh-TW" sz="40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He is the </a:t>
            </a:r>
            <a:r>
              <a:rPr lang="en-US" altLang="zh-TW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Triune God</a:t>
            </a:r>
            <a:r>
              <a:rPr lang="en-US" altLang="zh-TW" sz="40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one in substance and three in Persons </a:t>
            </a:r>
            <a:r>
              <a:rPr lang="en-US" altLang="zh-TW" sz="36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(Persona)</a:t>
            </a:r>
            <a:r>
              <a:rPr lang="en-US" altLang="zh-TW" sz="40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These three Persons </a:t>
            </a:r>
            <a:br>
              <a:rPr lang="en-US" altLang="zh-TW" sz="40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have their function: </a:t>
            </a:r>
            <a:br>
              <a:rPr lang="en-US" altLang="zh-TW" sz="40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Father </a:t>
            </a:r>
            <a:r>
              <a:rPr lang="en-US" altLang="zh-TW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creates</a:t>
            </a:r>
            <a:r>
              <a:rPr lang="en-US" altLang="zh-TW" sz="40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Son </a:t>
            </a:r>
            <a:r>
              <a:rPr lang="en-US" altLang="zh-TW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redeems</a:t>
            </a:r>
            <a:r>
              <a:rPr lang="en-US" altLang="zh-TW" sz="40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altLang="zh-TW" sz="40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Holy Spirit </a:t>
            </a:r>
            <a:r>
              <a:rPr lang="en-US" altLang="zh-TW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sanctifies</a:t>
            </a:r>
            <a:r>
              <a:rPr lang="en-US" altLang="zh-TW" sz="40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TW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51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我信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聖父創造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了我們去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分享他的生命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又創造了世界給所有人享用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我們要善用父所賜的一切世物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也要管理好父所交托給我們的世界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尤其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不要污染它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4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believe that </a:t>
            </a:r>
            <a:r>
              <a:rPr lang="en-US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the Father </a:t>
            </a:r>
            <a:r>
              <a:rPr lang="en-US" altLang="zh-TW" sz="44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 us to share His life, and He created the world </a:t>
            </a:r>
            <a:r>
              <a:rPr lang="en-US" altLang="zh-TW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altLang="zh-TW" sz="44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enjoy. We must make good use of all worldly goods given by the Father, and also manage well the world that the Father has entrusted to us; especially, </a:t>
            </a:r>
            <a:r>
              <a:rPr lang="en-US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must not pollute it</a:t>
            </a:r>
            <a:r>
              <a:rPr lang="en-US" altLang="zh-TW" sz="44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TW" altLang="zh-TW" sz="44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14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08504" cy="65527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我們既承認有一位天父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所以也應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愛天父所愛的一切人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相信四海之內皆兄弟也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這信念應超越一切的政治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文化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宗教和</a:t>
            </a:r>
            <a:endParaRPr lang="en-US" altLang="zh-TW" sz="4000" dirty="0"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意識型態的局限和阻隔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Since we acknowledge that there is one Heavenly Father, we should also </a:t>
            </a:r>
            <a:r>
              <a:rPr lang="en-US" altLang="zh-TW" sz="40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love</a:t>
            </a:r>
            <a:r>
              <a:rPr lang="en-US" altLang="zh-TW" sz="40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all people whom the Heavenly Father loves</a:t>
            </a:r>
            <a:r>
              <a:rPr lang="en-US" altLang="zh-TW" sz="40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, and believe that all within the four seas are brothers; this belief should </a:t>
            </a:r>
            <a:r>
              <a:rPr lang="en-US" altLang="zh-TW" sz="4000" b="1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transcend</a:t>
            </a:r>
            <a:r>
              <a:rPr lang="en-US" altLang="zh-TW" sz="40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 the limitations and barriers of all politics, cultures, religions, and ideologies.</a:t>
            </a:r>
            <a:endParaRPr lang="en-US" altLang="zh-TW" sz="40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014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我信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聖子降生救贖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了我們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他就是我們的主耶穌基督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我們原是他用貴重的寶血</a:t>
            </a:r>
            <a:br>
              <a:rPr lang="en-US" altLang="zh-TW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</a:b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贖回來的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我們因此要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尊重自己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也要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尊重他人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believe that the Son of God incarnated and redeemed us; He is our Lord Jesus Christ. For we were redeemed by His precious blood. Therefore, we must </a:t>
            </a:r>
            <a:r>
              <a:rPr lang="en-US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 ourselves </a:t>
            </a:r>
            <a:r>
              <a:rPr lang="en-US" altLang="zh-TW" sz="44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also </a:t>
            </a:r>
            <a:r>
              <a:rPr lang="en-US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 others</a:t>
            </a:r>
            <a:r>
              <a:rPr lang="en-US" altLang="zh-TW" sz="44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TW" altLang="zh-TW" sz="44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5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400" dirty="0">
                <a:ea typeface="華康儷中黑" panose="020B0509000000000000" pitchFamily="49" charset="-120"/>
              </a:rPr>
              <a:t>耶穌給我們宣講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天國</a:t>
            </a:r>
            <a:r>
              <a:rPr lang="en-US" altLang="zh-TW" sz="4400" dirty="0">
                <a:ea typeface="華康儷中黑" panose="020B0509000000000000" pitchFamily="49" charset="-120"/>
              </a:rPr>
              <a:t>, </a:t>
            </a:r>
            <a:r>
              <a:rPr lang="zh-TW" altLang="en-US" sz="4400" dirty="0">
                <a:ea typeface="華康儷中黑" panose="020B0509000000000000" pitchFamily="49" charset="-120"/>
              </a:rPr>
              <a:t>並召喚我們去作這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天國的工匠</a:t>
            </a:r>
            <a:r>
              <a:rPr lang="en-US" altLang="zh-TW" sz="4400" dirty="0">
                <a:ea typeface="華康儷中黑" panose="020B0509000000000000" pitchFamily="49" charset="-120"/>
              </a:rPr>
              <a:t>. </a:t>
            </a:r>
            <a:r>
              <a:rPr lang="zh-TW" altLang="en-US" sz="4400" dirty="0">
                <a:ea typeface="華康儷中黑" panose="020B0509000000000000" pitchFamily="49" charset="-120"/>
              </a:rPr>
              <a:t>他的降生</a:t>
            </a:r>
            <a:br>
              <a:rPr lang="en-US" altLang="zh-TW" sz="4400" dirty="0">
                <a:ea typeface="華康儷中黑" panose="020B0509000000000000" pitchFamily="49" charset="-120"/>
              </a:rPr>
            </a:br>
            <a:r>
              <a:rPr lang="zh-TW" altLang="en-US" sz="4400" dirty="0">
                <a:ea typeface="華康儷中黑" panose="020B0509000000000000" pitchFamily="49" charset="-120"/>
              </a:rPr>
              <a:t>提升了平凡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ea typeface="華康儷中黑" panose="020B0509000000000000" pitchFamily="49" charset="-120"/>
              </a:rPr>
              <a:t>他的復活給我們帶來了</a:t>
            </a:r>
            <a:br>
              <a:rPr lang="en-US" altLang="zh-TW" sz="4400" dirty="0">
                <a:ea typeface="華康儷中黑" panose="020B0509000000000000" pitchFamily="49" charset="-120"/>
              </a:rPr>
            </a:br>
            <a:r>
              <a:rPr lang="zh-TW" altLang="en-US" sz="4400" dirty="0">
                <a:ea typeface="華康儷中黑" panose="020B0509000000000000" pitchFamily="49" charset="-120"/>
              </a:rPr>
              <a:t>絕對和無窮的希望</a:t>
            </a:r>
            <a:r>
              <a:rPr lang="en-US" altLang="zh-TW" sz="44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Jesus proclaimed the Kingdom of Heaven to us and called us to be </a:t>
            </a:r>
            <a:r>
              <a:rPr lang="en-US" altLang="zh-TW" sz="44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artisans of this Kingdom</a:t>
            </a:r>
            <a:r>
              <a:rPr lang="en-US" altLang="zh-TW" sz="44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. His incarnation elevates the ordinary; His resurrection brings us </a:t>
            </a:r>
            <a:br>
              <a:rPr lang="en-US" altLang="zh-TW" sz="44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</a:br>
            <a:r>
              <a:rPr lang="en-US" altLang="zh-TW" sz="44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absolute and infinite hope.</a:t>
            </a:r>
            <a:endParaRPr lang="zh-TW" altLang="zh-TW" sz="4400" dirty="0">
              <a:effectLst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>
              <a:spcBef>
                <a:spcPts val="0"/>
              </a:spcBef>
            </a:pPr>
            <a:endParaRPr lang="en-US" altLang="zh-TW" sz="44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160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856984" cy="6669360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恭讀出谷紀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34:4-6,8-9</a:t>
            </a: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那時候，梅瑟照上主的吩咐，清早起來，上了西乃山，手中拿著兩塊石版。</a:t>
            </a: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上主乘雲降下，站在梅瑟身旁，宣告上主的名號。上主由梅瑟面前經過時，大聲喊說：「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上主，上主是慈悲寬仁的天主，緩於發怒，富於慈愛信實。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梅瑟急忙俯伏在地朝拜，說：「上主，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CD7FF8C-0094-4516-A199-D8528F4D7CF9}"/>
              </a:ext>
            </a:extLst>
          </p:cNvPr>
          <p:cNvSpPr txBox="1"/>
          <p:nvPr/>
        </p:nvSpPr>
        <p:spPr>
          <a:xfrm>
            <a:off x="7668344" y="617504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1/2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4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Autofit/>
          </a:bodyPr>
          <a:lstStyle/>
          <a:p>
            <a:pPr>
              <a:lnSpc>
                <a:spcPts val="5500"/>
              </a:lnSpc>
              <a:spcBef>
                <a:spcPts val="0"/>
              </a:spcBef>
            </a:pPr>
            <a:r>
              <a:rPr lang="zh-TW" altLang="en-US" sz="4200" dirty="0">
                <a:ea typeface="華康儷中黑" panose="020B0509000000000000" pitchFamily="49" charset="-120"/>
              </a:rPr>
              <a:t>我信</a:t>
            </a:r>
            <a:r>
              <a:rPr lang="zh-TW" altLang="en-US" sz="4200" dirty="0">
                <a:solidFill>
                  <a:srgbClr val="FF0000"/>
                </a:solidFill>
                <a:ea typeface="華康儷中黑" panose="020B0509000000000000" pitchFamily="49" charset="-120"/>
              </a:rPr>
              <a:t>聖神聖化</a:t>
            </a:r>
            <a:r>
              <a:rPr lang="en-US" altLang="zh-TW" sz="4200" dirty="0">
                <a:ea typeface="華康儷中黑" panose="020B0509000000000000" pitchFamily="49" charset="-120"/>
              </a:rPr>
              <a:t>,</a:t>
            </a:r>
            <a:r>
              <a:rPr lang="zh-TW" altLang="en-US" sz="4200" dirty="0">
                <a:ea typeface="華康儷中黑" panose="020B0509000000000000" pitchFamily="49" charset="-120"/>
              </a:rPr>
              <a:t>他是我們靈性生命的動力</a:t>
            </a:r>
            <a:r>
              <a:rPr lang="en-US" altLang="zh-TW" sz="4200" dirty="0">
                <a:ea typeface="華康儷中黑" panose="020B0509000000000000" pitchFamily="49" charset="-120"/>
              </a:rPr>
              <a:t>,</a:t>
            </a:r>
            <a:r>
              <a:rPr lang="zh-TW" altLang="en-US" sz="4200" dirty="0">
                <a:ea typeface="華康儷中黑" panose="020B0509000000000000" pitchFamily="49" charset="-120"/>
              </a:rPr>
              <a:t>他啟示真理</a:t>
            </a:r>
            <a:r>
              <a:rPr lang="en-US" altLang="zh-TW" sz="4200" dirty="0">
                <a:ea typeface="華康儷中黑" panose="020B0509000000000000" pitchFamily="49" charset="-120"/>
              </a:rPr>
              <a:t>,</a:t>
            </a:r>
            <a:r>
              <a:rPr lang="zh-TW" altLang="en-US" sz="4200" dirty="0">
                <a:ea typeface="華康儷中黑" panose="020B0509000000000000" pitchFamily="49" charset="-120"/>
              </a:rPr>
              <a:t>催迫行動</a:t>
            </a:r>
            <a:r>
              <a:rPr lang="en-US" altLang="zh-TW" sz="4200" dirty="0">
                <a:ea typeface="華康儷中黑" panose="020B0509000000000000" pitchFamily="49" charset="-120"/>
              </a:rPr>
              <a:t>,</a:t>
            </a:r>
            <a:r>
              <a:rPr lang="zh-TW" altLang="en-US" sz="4200" dirty="0">
                <a:ea typeface="華康儷中黑" panose="020B0509000000000000" pitchFamily="49" charset="-120"/>
              </a:rPr>
              <a:t>不斷淨化</a:t>
            </a:r>
            <a:r>
              <a:rPr lang="en-US" altLang="zh-TW" sz="4200" dirty="0">
                <a:ea typeface="華康儷中黑" panose="020B0509000000000000" pitchFamily="49" charset="-120"/>
              </a:rPr>
              <a:t>.</a:t>
            </a:r>
            <a:r>
              <a:rPr lang="zh-TW" altLang="en-US" sz="4200" dirty="0">
                <a:ea typeface="華康儷中黑" panose="020B0509000000000000" pitchFamily="49" charset="-120"/>
              </a:rPr>
              <a:t>在聖神的帶領下</a:t>
            </a:r>
            <a:r>
              <a:rPr lang="en-US" altLang="zh-TW" sz="4200" dirty="0">
                <a:ea typeface="華康儷中黑" panose="020B0509000000000000" pitchFamily="49" charset="-120"/>
              </a:rPr>
              <a:t>,</a:t>
            </a:r>
            <a:r>
              <a:rPr lang="zh-TW" altLang="en-US" sz="4200" dirty="0">
                <a:ea typeface="華康儷中黑" panose="020B0509000000000000" pitchFamily="49" charset="-120"/>
              </a:rPr>
              <a:t>我們可以活一個</a:t>
            </a:r>
            <a:br>
              <a:rPr lang="en-US" altLang="zh-TW" sz="4200" dirty="0">
                <a:ea typeface="華康儷中黑" panose="020B0509000000000000" pitchFamily="49" charset="-120"/>
              </a:rPr>
            </a:br>
            <a:r>
              <a:rPr lang="zh-TW" altLang="en-US" sz="4200" dirty="0">
                <a:ea typeface="華康儷中黑" panose="020B0509000000000000" pitchFamily="49" charset="-120"/>
              </a:rPr>
              <a:t>「</a:t>
            </a:r>
            <a:r>
              <a:rPr lang="zh-TW" altLang="en-US" sz="4200" dirty="0">
                <a:solidFill>
                  <a:srgbClr val="FF0000"/>
                </a:solidFill>
                <a:ea typeface="華康儷中黑" panose="020B0509000000000000" pitchFamily="49" charset="-120"/>
              </a:rPr>
              <a:t>更豐盛的生命</a:t>
            </a:r>
            <a:r>
              <a:rPr lang="zh-TW" altLang="en-US" sz="4200" dirty="0">
                <a:ea typeface="華康儷中黑" panose="020B0509000000000000" pitchFamily="49" charset="-120"/>
              </a:rPr>
              <a:t>」</a:t>
            </a:r>
            <a:r>
              <a:rPr lang="en-US" altLang="zh-TW" sz="42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I believe that the Holy Spirit </a:t>
            </a:r>
            <a:r>
              <a:rPr lang="en-US" altLang="zh-TW" sz="44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sanctifies</a:t>
            </a:r>
            <a:r>
              <a:rPr lang="en-US" altLang="zh-TW" sz="44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; He is the driving force of our spiritual life. He reveals truth, impels action, and continuously purifies us. Under the guidance of the Holy Spirit, we can live “</a:t>
            </a:r>
            <a:r>
              <a:rPr lang="en-US" altLang="zh-TW" sz="4400" b="1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a more abundant life</a:t>
            </a:r>
            <a:r>
              <a:rPr lang="en-US" altLang="zh-TW" sz="44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.”</a:t>
            </a:r>
            <a:endParaRPr lang="en-US" altLang="zh-TW" sz="44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2278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Autofit/>
          </a:bodyPr>
          <a:lstStyle/>
          <a:p>
            <a:pPr>
              <a:lnSpc>
                <a:spcPts val="52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我們相信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一切真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善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美都是來自上主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也能導人歸向上主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ea typeface="華康儷中黑" panose="020B0509000000000000" pitchFamily="49" charset="-120"/>
              </a:rPr>
              <a:t>因此我珍愛自己的文化和社會中一切美好的事物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並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以身為香港人和中國人為榮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We believe that all that is true, good, and beautiful comes from God, and can also lead people back to God. Therefore, </a:t>
            </a:r>
            <a:br>
              <a:rPr lang="en-US" altLang="zh-TW" sz="40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</a:br>
            <a:r>
              <a:rPr lang="en-US" altLang="zh-TW" sz="40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I cherish all beautiful things in my own culture and society, and </a:t>
            </a:r>
            <a:r>
              <a:rPr lang="en-US" altLang="zh-TW" sz="40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I am proud to be </a:t>
            </a:r>
            <a:br>
              <a:rPr lang="en-US" altLang="zh-TW" sz="40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</a:br>
            <a:r>
              <a:rPr lang="en-US" altLang="zh-TW" sz="40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a Hong </a:t>
            </a:r>
            <a:r>
              <a:rPr lang="en-US" altLang="zh-TW" sz="4000" dirty="0" err="1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Konger</a:t>
            </a:r>
            <a:r>
              <a:rPr lang="en-US" altLang="zh-TW" sz="40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 and a Chinese</a:t>
            </a:r>
            <a:r>
              <a:rPr lang="en-US" altLang="zh-TW" sz="40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.</a:t>
            </a:r>
            <a:endParaRPr lang="zh-TW" altLang="zh-TW" sz="4000" dirty="0">
              <a:effectLst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144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B8956AF6-FB18-4B38-BD1B-548A4FC144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925" y="115888"/>
            <a:ext cx="9109075" cy="677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endParaRPr lang="en-US" altLang="zh-TW" sz="2000" dirty="0">
              <a:solidFill>
                <a:srgbClr val="0000FF"/>
              </a:solidFill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>
              <a:lnSpc>
                <a:spcPts val="63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4800" dirty="0">
                <a:ea typeface="華康儷中黑" panose="020B0509000000000000" pitchFamily="49" charset="-120"/>
              </a:rPr>
              <a:t>因為</a:t>
            </a:r>
            <a:r>
              <a:rPr lang="zh-TW" altLang="en-US" sz="4800" dirty="0">
                <a:solidFill>
                  <a:srgbClr val="FF0000"/>
                </a:solidFill>
                <a:ea typeface="華康儷中黑" panose="020B0509000000000000" pitchFamily="49" charset="-120"/>
              </a:rPr>
              <a:t>天主是愛</a:t>
            </a:r>
            <a:r>
              <a:rPr lang="en-US" altLang="zh-TW" sz="4800" dirty="0">
                <a:ea typeface="華康儷中黑" panose="020B0509000000000000" pitchFamily="49" charset="-120"/>
              </a:rPr>
              <a:t>:</a:t>
            </a:r>
            <a:br>
              <a:rPr lang="en-US" altLang="zh-TW" sz="4800" dirty="0">
                <a:ea typeface="華康儷中黑" panose="020B0509000000000000" pitchFamily="49" charset="-120"/>
              </a:rPr>
            </a:br>
            <a:r>
              <a:rPr lang="zh-TW" altLang="en-US" sz="4800" dirty="0">
                <a:ea typeface="華康儷中黑" panose="020B0509000000000000" pitchFamily="49" charset="-120"/>
              </a:rPr>
              <a:t>哪裡有愛</a:t>
            </a:r>
            <a:r>
              <a:rPr lang="en-US" altLang="zh-TW" sz="4800" dirty="0">
                <a:ea typeface="華康儷中黑" panose="020B0509000000000000" pitchFamily="49" charset="-120"/>
              </a:rPr>
              <a:t>,</a:t>
            </a:r>
            <a:r>
              <a:rPr lang="zh-TW" altLang="en-US" sz="4800" dirty="0">
                <a:ea typeface="華康儷中黑" panose="020B0509000000000000" pitchFamily="49" charset="-120"/>
              </a:rPr>
              <a:t>那裡就有天主</a:t>
            </a:r>
            <a:r>
              <a:rPr lang="en-US" altLang="zh-TW" sz="4800" dirty="0">
                <a:ea typeface="華康儷中黑" panose="020B0509000000000000" pitchFamily="49" charset="-120"/>
              </a:rPr>
              <a:t>;</a:t>
            </a:r>
            <a:br>
              <a:rPr lang="en-US" altLang="zh-TW" sz="4800" dirty="0">
                <a:ea typeface="華康儷中黑" panose="020B0509000000000000" pitchFamily="49" charset="-120"/>
              </a:rPr>
            </a:br>
            <a:r>
              <a:rPr lang="zh-TW" altLang="en-US" sz="4800" dirty="0">
                <a:ea typeface="華康儷中黑" panose="020B0509000000000000" pitchFamily="49" charset="-120"/>
              </a:rPr>
              <a:t>哪裡有天主</a:t>
            </a:r>
            <a:r>
              <a:rPr lang="en-US" altLang="zh-TW" sz="4800" dirty="0">
                <a:ea typeface="華康儷中黑" panose="020B0509000000000000" pitchFamily="49" charset="-120"/>
              </a:rPr>
              <a:t>,</a:t>
            </a:r>
            <a:r>
              <a:rPr lang="zh-TW" altLang="en-US" sz="4800" dirty="0">
                <a:ea typeface="華康儷中黑" panose="020B0509000000000000" pitchFamily="49" charset="-120"/>
              </a:rPr>
              <a:t>那裡就有愛</a:t>
            </a:r>
            <a:r>
              <a:rPr lang="en-US" altLang="zh-TW" sz="48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8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Because </a:t>
            </a:r>
            <a:r>
              <a:rPr lang="en-US" altLang="zh-TW" sz="4800" b="1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God is love</a:t>
            </a:r>
            <a:r>
              <a:rPr lang="en-US" altLang="zh-TW" sz="48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: </a:t>
            </a:r>
            <a:br>
              <a:rPr lang="en-US" altLang="zh-TW" sz="48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</a:br>
            <a:r>
              <a:rPr lang="en-US" altLang="zh-TW" sz="48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where there is love, there is God; </a:t>
            </a:r>
            <a:br>
              <a:rPr lang="en-US" altLang="zh-TW" sz="48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</a:br>
            <a:r>
              <a:rPr lang="en-US" altLang="zh-TW" sz="4800" dirty="0">
                <a:solidFill>
                  <a:srgbClr val="0F1115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where there is God, there is love.</a:t>
            </a:r>
            <a:endParaRPr lang="zh-TW" altLang="zh-TW" sz="4800" dirty="0">
              <a:effectLst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TW" sz="4800" dirty="0"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TW" dirty="0">
              <a:ea typeface="華康儷中黑" panose="020B0509000000000000" pitchFamily="49" charset="-12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zh-TW" altLang="en-US" dirty="0">
                <a:highlight>
                  <a:srgbClr val="FFFF00"/>
                </a:highlight>
                <a:ea typeface="華康正顏楷體W5(P)" panose="03000500000000000000" pitchFamily="66" charset="-120"/>
                <a:cs typeface="Calibri" panose="020F0502020204030204" pitchFamily="34" charset="0"/>
              </a:rPr>
              <a:t>為福傳</a:t>
            </a:r>
            <a:r>
              <a:rPr lang="en-US" altLang="zh-TW" dirty="0">
                <a:highlight>
                  <a:srgbClr val="FFFF00"/>
                </a:highlight>
                <a:ea typeface="華康正顏楷體W5(P)" panose="030005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highlight>
                  <a:srgbClr val="FFFF00"/>
                </a:highlight>
                <a:ea typeface="華康正顏楷體W5(P)" panose="03000500000000000000" pitchFamily="66" charset="-120"/>
                <a:cs typeface="Calibri" panose="020F0502020204030204" pitchFamily="34" charset="0"/>
              </a:rPr>
              <a:t>請點讚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ea typeface="華康正顏楷體W5(P)" panose="03000500000000000000" pitchFamily="66" charset="-120"/>
                <a:cs typeface="Calibri" panose="020F0502020204030204" pitchFamily="34" charset="0"/>
              </a:rPr>
              <a:t>like</a:t>
            </a:r>
            <a:r>
              <a:rPr lang="en-US" altLang="zh-TW" dirty="0">
                <a:highlight>
                  <a:srgbClr val="FFFF00"/>
                </a:highlight>
                <a:ea typeface="華康正顏楷體W5(P)" panose="030005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highlight>
                  <a:srgbClr val="FFFF00"/>
                </a:highlight>
                <a:ea typeface="華康正顏楷體W5(P)" panose="03000500000000000000" pitchFamily="66" charset="-120"/>
                <a:cs typeface="Calibri" panose="020F0502020204030204" pitchFamily="34" charset="0"/>
              </a:rPr>
              <a:t>留言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ea typeface="華康正顏楷體W5(P)" panose="03000500000000000000" pitchFamily="66" charset="-120"/>
                <a:cs typeface="Calibri" panose="020F0502020204030204" pitchFamily="34" charset="0"/>
              </a:rPr>
              <a:t>comment</a:t>
            </a:r>
            <a:r>
              <a:rPr lang="en-US" altLang="zh-TW" dirty="0">
                <a:highlight>
                  <a:srgbClr val="FFFF00"/>
                </a:highlight>
                <a:ea typeface="華康正顏楷體W5(P)" panose="030005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highlight>
                  <a:srgbClr val="FFFF00"/>
                </a:highlight>
                <a:ea typeface="華康正顏楷體W5(P)" panose="03000500000000000000" pitchFamily="66" charset="-120"/>
                <a:cs typeface="Calibri" panose="020F0502020204030204" pitchFamily="34" charset="0"/>
              </a:rPr>
              <a:t>轉發</a:t>
            </a:r>
            <a:r>
              <a:rPr lang="en-US" altLang="zh-TW" dirty="0">
                <a:highlight>
                  <a:srgbClr val="FFFF00"/>
                </a:highlight>
                <a:ea typeface="華康正顏楷體W5(P)" panose="03000500000000000000" pitchFamily="66" charset="-120"/>
                <a:cs typeface="Calibri" panose="020F0502020204030204" pitchFamily="34" charset="0"/>
              </a:rPr>
              <a:t>s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ea typeface="華康正顏楷體W5(P)" panose="03000500000000000000" pitchFamily="66" charset="-120"/>
                <a:cs typeface="Calibri" panose="020F0502020204030204" pitchFamily="34" charset="0"/>
              </a:rPr>
              <a:t>hare</a:t>
            </a:r>
            <a:endParaRPr lang="en-US" altLang="zh-TW" sz="2000" dirty="0">
              <a:solidFill>
                <a:srgbClr val="FF0000"/>
              </a:solidFill>
              <a:ea typeface="華康正顏楷體W5(P)" panose="03000500000000000000" pitchFamily="66" charset="-12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en-US" altLang="zh-HK" sz="2000" dirty="0">
              <a:solidFill>
                <a:srgbClr val="0000FF"/>
              </a:solidFill>
              <a:ea typeface="華康儷中黑" panose="020B0509000000000000" pitchFamily="49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4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282848"/>
            <a:ext cx="8928992" cy="6386512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如果我真的在你眼中得寵，求上主與我們同行；這百姓固然執拗，但求你寬赦我們的過犯和罪惡，以我們作你的產業。」</a:t>
            </a:r>
            <a:r>
              <a:rPr lang="en-US" altLang="zh-TW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 </a:t>
            </a:r>
            <a:endParaRPr lang="en-US" altLang="zh-TW" sz="36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CD7FF8C-0094-4516-A199-D8528F4D7CF9}"/>
              </a:ext>
            </a:extLst>
          </p:cNvPr>
          <p:cNvSpPr txBox="1"/>
          <p:nvPr/>
        </p:nvSpPr>
        <p:spPr>
          <a:xfrm>
            <a:off x="7668344" y="617504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2/2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A708676-766C-42B8-83CF-E3802F925CAA}"/>
              </a:ext>
            </a:extLst>
          </p:cNvPr>
          <p:cNvSpPr txBox="1"/>
          <p:nvPr/>
        </p:nvSpPr>
        <p:spPr>
          <a:xfrm>
            <a:off x="827584" y="4293096"/>
            <a:ext cx="7668592" cy="7694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靜默片刻</a:t>
            </a:r>
            <a:r>
              <a:rPr lang="en-US" altLang="zh-TW" dirty="0">
                <a:solidFill>
                  <a:schemeClr val="bg1"/>
                </a:solidFill>
              </a:rPr>
              <a:t>,</a:t>
            </a:r>
            <a:r>
              <a:rPr lang="zh-TW" altLang="en-US" dirty="0">
                <a:solidFill>
                  <a:schemeClr val="bg1"/>
                </a:solidFill>
              </a:rPr>
              <a:t>默想上主對</a:t>
            </a:r>
            <a:r>
              <a:rPr lang="zh-TW" altLang="en-US" b="1" dirty="0">
                <a:solidFill>
                  <a:srgbClr val="FFFF00"/>
                </a:solidFill>
              </a:rPr>
              <a:t>我</a:t>
            </a:r>
            <a:r>
              <a:rPr lang="zh-TW" altLang="en-US" dirty="0">
                <a:solidFill>
                  <a:schemeClr val="bg1"/>
                </a:solidFill>
              </a:rPr>
              <a:t>講的話</a:t>
            </a:r>
          </a:p>
        </p:txBody>
      </p:sp>
    </p:spTree>
    <p:extLst>
      <p:ext uri="{BB962C8B-B14F-4D97-AF65-F5344CB8AC3E}">
        <p14:creationId xmlns:p14="http://schemas.microsoft.com/office/powerpoint/2010/main" val="274692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856984" cy="6474668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恭讀聖保祿宗徒致格林多人後書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13:11-13</a:t>
            </a: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弟兄姊妹們：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你們要喜樂，要勉力成全，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要服從勸勉，要同心合意，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要彼此和睦。這樣，仁愛與平安的天主，必與你們同在。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你們要以聖潔之吻，彼此問候。這裡的眾聖徒都問候你們。願主耶穌基督的恩寵，和天主的愛情，及聖神的相通，常與你們眾人同在。</a:t>
            </a: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 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1">
            <a:extLst>
              <a:ext uri="{FF2B5EF4-FFF2-40B4-BE49-F238E27FC236}">
                <a16:creationId xmlns:a16="http://schemas.microsoft.com/office/drawing/2014/main" id="{2A708676-766C-42B8-83CF-E3802F925CAA}"/>
              </a:ext>
            </a:extLst>
          </p:cNvPr>
          <p:cNvSpPr txBox="1"/>
          <p:nvPr/>
        </p:nvSpPr>
        <p:spPr>
          <a:xfrm>
            <a:off x="1817824" y="5827911"/>
            <a:ext cx="5778512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bg1"/>
                </a:solidFill>
                <a:latin typeface="華康儷中宋(P)" panose="02020500000000000000" pitchFamily="18" charset="-120"/>
                <a:ea typeface="華康儷中宋(P)" panose="02020500000000000000" pitchFamily="18" charset="-120"/>
              </a:rPr>
              <a:t>靜默片刻</a:t>
            </a:r>
            <a:r>
              <a:rPr lang="en-US" altLang="zh-TW" sz="3200" dirty="0">
                <a:solidFill>
                  <a:schemeClr val="bg1"/>
                </a:solidFill>
                <a:latin typeface="華康儷中宋(P)" panose="02020500000000000000" pitchFamily="18" charset="-120"/>
                <a:ea typeface="華康儷中宋(P)" panose="02020500000000000000" pitchFamily="18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華康儷中宋(P)" panose="02020500000000000000" pitchFamily="18" charset="-120"/>
                <a:ea typeface="華康儷中宋(P)" panose="02020500000000000000" pitchFamily="18" charset="-120"/>
              </a:rPr>
              <a:t>默想上主對</a:t>
            </a:r>
            <a:r>
              <a:rPr lang="zh-TW" altLang="en-US" sz="3200" b="1" dirty="0">
                <a:solidFill>
                  <a:srgbClr val="FFFF00"/>
                </a:solidFill>
                <a:latin typeface="華康儷中宋(P)" panose="02020500000000000000" pitchFamily="18" charset="-120"/>
                <a:ea typeface="華康儷中宋(P)" panose="02020500000000000000" pitchFamily="18" charset="-120"/>
              </a:rPr>
              <a:t>我</a:t>
            </a:r>
            <a:r>
              <a:rPr lang="zh-TW" altLang="en-US" sz="3200" dirty="0">
                <a:solidFill>
                  <a:schemeClr val="bg1"/>
                </a:solidFill>
                <a:latin typeface="華康儷中宋(P)" panose="02020500000000000000" pitchFamily="18" charset="-120"/>
                <a:ea typeface="華康儷中宋(P)" panose="02020500000000000000" pitchFamily="18" charset="-120"/>
              </a:rPr>
              <a:t>講的話</a:t>
            </a:r>
          </a:p>
        </p:txBody>
      </p:sp>
    </p:spTree>
    <p:extLst>
      <p:ext uri="{BB962C8B-B14F-4D97-AF65-F5344CB8AC3E}">
        <p14:creationId xmlns:p14="http://schemas.microsoft.com/office/powerpoint/2010/main" val="180089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12" y="-27384"/>
            <a:ext cx="9107488" cy="6885384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恭讀聖若望福音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3:16-18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天主竟這樣愛了世界，甚至賜下了自己的獨生子，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使凡信他的人不至喪亡，反而獲得永生，因為天主沒有派遣子到世界上來審判世界，而是為叫世界，藉著他而獲救。那信從他的，不受審判；那不信的，已受了審判，因為他沒有信從天主獨生子的名字。</a:t>
            </a:r>
            <a:r>
              <a:rPr lang="en-US" altLang="zh-HK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HK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基督的福音。 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眾：基督，我們讚美你！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1">
            <a:extLst>
              <a:ext uri="{FF2B5EF4-FFF2-40B4-BE49-F238E27FC236}">
                <a16:creationId xmlns:a16="http://schemas.microsoft.com/office/drawing/2014/main" id="{F3B603D0-F7D5-4C67-93B6-A2884764DFFA}"/>
              </a:ext>
            </a:extLst>
          </p:cNvPr>
          <p:cNvSpPr txBox="1"/>
          <p:nvPr/>
        </p:nvSpPr>
        <p:spPr>
          <a:xfrm>
            <a:off x="1817824" y="5949280"/>
            <a:ext cx="5778512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bg1"/>
                </a:solidFill>
                <a:latin typeface="華康儷中宋(P)" panose="02020500000000000000" pitchFamily="18" charset="-120"/>
                <a:ea typeface="華康儷中宋(P)" panose="02020500000000000000" pitchFamily="18" charset="-120"/>
              </a:rPr>
              <a:t>靜默片刻</a:t>
            </a:r>
            <a:r>
              <a:rPr lang="en-US" altLang="zh-TW" sz="3200" dirty="0">
                <a:solidFill>
                  <a:schemeClr val="bg1"/>
                </a:solidFill>
                <a:latin typeface="華康儷中宋(P)" panose="02020500000000000000" pitchFamily="18" charset="-120"/>
                <a:ea typeface="華康儷中宋(P)" panose="02020500000000000000" pitchFamily="18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華康儷中宋(P)" panose="02020500000000000000" pitchFamily="18" charset="-120"/>
                <a:ea typeface="華康儷中宋(P)" panose="02020500000000000000" pitchFamily="18" charset="-120"/>
              </a:rPr>
              <a:t>默想上主對</a:t>
            </a:r>
            <a:r>
              <a:rPr lang="zh-TW" altLang="en-US" sz="3200" b="1" dirty="0">
                <a:solidFill>
                  <a:srgbClr val="FFFF00"/>
                </a:solidFill>
                <a:latin typeface="華康儷中宋(P)" panose="02020500000000000000" pitchFamily="18" charset="-120"/>
                <a:ea typeface="華康儷中宋(P)" panose="02020500000000000000" pitchFamily="18" charset="-120"/>
              </a:rPr>
              <a:t>我</a:t>
            </a:r>
            <a:r>
              <a:rPr lang="zh-TW" altLang="en-US" sz="3200" dirty="0">
                <a:solidFill>
                  <a:schemeClr val="bg1"/>
                </a:solidFill>
                <a:latin typeface="華康儷中宋(P)" panose="02020500000000000000" pitchFamily="18" charset="-120"/>
                <a:ea typeface="華康儷中宋(P)" panose="02020500000000000000" pitchFamily="18" charset="-120"/>
              </a:rPr>
              <a:t>講的話</a:t>
            </a:r>
          </a:p>
        </p:txBody>
      </p:sp>
    </p:spTree>
    <p:extLst>
      <p:ext uri="{BB962C8B-B14F-4D97-AF65-F5344CB8AC3E}">
        <p14:creationId xmlns:p14="http://schemas.microsoft.com/office/powerpoint/2010/main" val="54072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4" y="177663"/>
            <a:ext cx="9138096" cy="650267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HK" altLang="en-US" sz="3600" dirty="0">
                <a:solidFill>
                  <a:schemeClr val="bg1"/>
                </a:solidFill>
                <a:ea typeface="華康粗黑體" panose="020B0709000000000000" pitchFamily="49" charset="-120"/>
              </a:rPr>
              <a:t>天主聖三節</a:t>
            </a:r>
            <a:endParaRPr lang="en-US" altLang="zh-TW" sz="3600" dirty="0">
              <a:solidFill>
                <a:schemeClr val="bg1"/>
              </a:solidFill>
              <a:ea typeface="華康粗黑體" panose="020B0709000000000000" pitchFamily="49" charset="-120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2026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5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31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en-US" altLang="zh-TW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100"/>
              </a:lnSpc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dirty="0">
                <a:solidFill>
                  <a:schemeClr val="bg1"/>
                </a:solidFill>
                <a:ea typeface="華康粗黑體" panose="020B0709000000000000" pitchFamily="49" charset="-120"/>
              </a:rPr>
              <a:t>天主聖三</a:t>
            </a:r>
            <a:r>
              <a:rPr lang="zh-TW" altLang="en-US" sz="8800" dirty="0">
                <a:solidFill>
                  <a:schemeClr val="bg1"/>
                </a:solidFill>
                <a:ea typeface="華康粗黑體" panose="020B0709000000000000" pitchFamily="49" charset="-120"/>
              </a:rPr>
              <a:t> </a:t>
            </a:r>
            <a:r>
              <a:rPr lang="zh-TW" altLang="en-US" sz="8000" dirty="0">
                <a:solidFill>
                  <a:schemeClr val="bg1"/>
                </a:solidFill>
                <a:ea typeface="華康粗黑體" panose="020B0709000000000000" pitchFamily="49" charset="-120"/>
              </a:rPr>
              <a:t>多元共融</a:t>
            </a:r>
            <a:endParaRPr lang="en-US" altLang="zh-TW" sz="8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ts val="1800"/>
              </a:spcBef>
              <a:buFontTx/>
              <a:buNone/>
            </a:pPr>
            <a:r>
              <a:rPr lang="en-US" altLang="zh-TW" sz="5400" dirty="0">
                <a:solidFill>
                  <a:srgbClr val="FFFF00"/>
                </a:solidFill>
                <a:ea typeface="華康粗黑體" panose="020B0709000000000000" pitchFamily="49" charset="-120"/>
              </a:rPr>
              <a:t>——</a:t>
            </a:r>
            <a:r>
              <a:rPr lang="zh-TW" altLang="en-US" sz="6000" dirty="0">
                <a:solidFill>
                  <a:srgbClr val="FFFF00"/>
                </a:solidFill>
                <a:ea typeface="華康粗黑體" panose="020B0709000000000000" pitchFamily="49" charset="-120"/>
              </a:rPr>
              <a:t>信仰的精華</a:t>
            </a:r>
            <a:r>
              <a:rPr lang="en-US" altLang="zh-TW" sz="5400" dirty="0">
                <a:solidFill>
                  <a:srgbClr val="FFFF00"/>
                </a:solidFill>
                <a:ea typeface="華康粗黑體" panose="020B0709000000000000" pitchFamily="49" charset="-120"/>
              </a:rPr>
              <a:t>——</a:t>
            </a:r>
          </a:p>
        </p:txBody>
      </p:sp>
    </p:spTree>
    <p:extLst>
      <p:ext uri="{BB962C8B-B14F-4D97-AF65-F5344CB8AC3E}">
        <p14:creationId xmlns:p14="http://schemas.microsoft.com/office/powerpoint/2010/main" val="337333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295361D-753A-4FF9-B1AF-8AB580A6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 marL="360000" indent="-457200" algn="l">
              <a:spcAft>
                <a:spcPts val="1800"/>
              </a:spcAft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上主是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慈悲寬仁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的天主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緩於發怒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富於慈愛信實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1800"/>
              </a:spcAft>
            </a:pPr>
            <a:r>
              <a:rPr lang="zh-TW" altLang="en-US" sz="44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你們要喜樂</a:t>
            </a:r>
            <a:r>
              <a:rPr lang="en-US" altLang="zh-TW" sz="44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要勉力成全</a:t>
            </a:r>
            <a:r>
              <a:rPr lang="en-US" altLang="zh-TW" sz="44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要服從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勸勉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要同心合意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彼此和睦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這樣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仁愛與平安的天主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必與你們同在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1800"/>
              </a:spcAft>
            </a:pP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天主竟這樣愛了世界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甚至賜下了自己的獨生子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869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295361D-753A-4FF9-B1AF-8AB580A6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 marL="360000" indent="-457200" algn="l">
              <a:spcAft>
                <a:spcPts val="18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上主是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慈悲寬仁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的天主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緩於發怒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富於慈愛信實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0"/>
              </a:spcAft>
            </a:pP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天主是愛</a:t>
            </a:r>
            <a:endParaRPr lang="en-US" altLang="zh-TW" sz="4000" dirty="0">
              <a:solidFill>
                <a:srgbClr val="FF0000"/>
              </a:solidFill>
              <a:highlight>
                <a:srgbClr val="FFFF00"/>
              </a:highlight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60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愛的一個屬性是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慈悲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悲天憫人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600"/>
              </a:spcBef>
              <a:spcAft>
                <a:spcPts val="1200"/>
              </a:spcAft>
            </a:pP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 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寬仁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不斤斤計較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責己以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忠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待人以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恕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)</a:t>
            </a:r>
          </a:p>
          <a:p>
            <a:pPr marL="360000" indent="-457200" algn="l">
              <a:spcBef>
                <a:spcPts val="600"/>
              </a:spcBef>
              <a:spcAft>
                <a:spcPts val="12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愛的另一屬性是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緩於發怒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b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 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發怒傷害別人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也傷害自己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600"/>
              </a:spcBef>
              <a:spcAft>
                <a:spcPts val="2400"/>
              </a:spcAft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信實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所許必踐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守時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一諾千金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靠得住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9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295361D-753A-4FF9-B1AF-8AB580A6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2636"/>
            <a:ext cx="9144000" cy="6552728"/>
          </a:xfrm>
        </p:spPr>
        <p:txBody>
          <a:bodyPr/>
          <a:lstStyle/>
          <a:p>
            <a:pPr marL="360000" indent="-457200" algn="l">
              <a:spcAft>
                <a:spcPts val="1200"/>
              </a:spcAft>
            </a:pPr>
            <a:r>
              <a:rPr lang="zh-TW" altLang="en-US" sz="4000" spc="3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你們要</a:t>
            </a:r>
            <a:r>
              <a:rPr lang="zh-TW" altLang="en-US" sz="4000" spc="3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喜樂</a:t>
            </a:r>
            <a:r>
              <a:rPr lang="en-US" altLang="zh-TW" sz="4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3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要勉力成全</a:t>
            </a:r>
            <a:r>
              <a:rPr lang="en-US" altLang="zh-TW" sz="4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3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要服從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勸勉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要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同心合意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要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彼此和睦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這樣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仁愛與平安的天主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必與你們同在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0000" indent="-457200" algn="l">
              <a:spcBef>
                <a:spcPts val="600"/>
              </a:spcBef>
              <a:spcAft>
                <a:spcPts val="12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愛的一個結果：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喜樂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成全</a:t>
            </a:r>
            <a:endParaRPr lang="en-US" altLang="zh-TW" sz="4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 algn="l">
              <a:spcBef>
                <a:spcPts val="60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同心合意：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肯定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的要一致</a:t>
            </a:r>
            <a:r>
              <a:rPr lang="en-US" altLang="zh-TW" sz="4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不肯定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的要多元</a:t>
            </a:r>
            <a:r>
              <a:rPr lang="en-US" altLang="zh-TW" sz="4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一切事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上有愛德 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zh-TW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necessariis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unitas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zh-TW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dubiis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libertas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omnibus caritas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0000" indent="-457200" algn="l">
              <a:spcBef>
                <a:spcPts val="600"/>
              </a:spcBef>
              <a:spcAft>
                <a:spcPts val="0"/>
              </a:spcAft>
            </a:pPr>
            <a:r>
              <a:rPr lang="en-US" altLang="zh-TW" sz="2600" spc="-150" dirty="0">
                <a:solidFill>
                  <a:schemeClr val="bg1"/>
                </a:solidFill>
              </a:rPr>
              <a:t>In necessary things unity; in doubtful things liberty; in all things charity.</a:t>
            </a:r>
            <a:endParaRPr lang="en-US" altLang="zh-TW" sz="2600" spc="-1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 algn="l">
              <a:spcBef>
                <a:spcPts val="1200"/>
              </a:spcBef>
              <a:spcAft>
                <a:spcPts val="0"/>
              </a:spcAft>
            </a:pP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彼此和睦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: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家和萬事興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同心萬事成</a:t>
            </a:r>
            <a:r>
              <a:rPr lang="en-US" altLang="zh-TW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United we stand</a:t>
            </a:r>
            <a:endParaRPr lang="en-US" altLang="zh-TW" dirty="0">
              <a:solidFill>
                <a:srgbClr val="00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32421</TotalTime>
  <Words>1838</Words>
  <Application>Microsoft Office PowerPoint</Application>
  <PresentationFormat>如螢幕大小 (4:3)</PresentationFormat>
  <Paragraphs>110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22</vt:i4>
      </vt:variant>
    </vt:vector>
  </HeadingPairs>
  <TitlesOfParts>
    <vt:vector size="43" baseType="lpstr">
      <vt:lpstr>華康中特圓體(P)</vt:lpstr>
      <vt:lpstr>華康中黑體</vt:lpstr>
      <vt:lpstr>華康中圓體</vt:lpstr>
      <vt:lpstr>華康正顏楷體W5(P)</vt:lpstr>
      <vt:lpstr>華康正顏楷體W7</vt:lpstr>
      <vt:lpstr>華康正顏楷體W7(P)</vt:lpstr>
      <vt:lpstr>華康彩帶體</vt:lpstr>
      <vt:lpstr>華康粗黑體</vt:lpstr>
      <vt:lpstr>華康儷中宋(P)</vt:lpstr>
      <vt:lpstr>華康儷中黑</vt:lpstr>
      <vt:lpstr>華康儷中黑(P)</vt:lpstr>
      <vt:lpstr>華康儷粗宋(P)</vt:lpstr>
      <vt:lpstr>新細明體</vt:lpstr>
      <vt:lpstr>標楷體</vt:lpstr>
      <vt:lpstr>Arial</vt:lpstr>
      <vt:lpstr>Calibri</vt:lpstr>
      <vt:lpstr>Calibri Light</vt:lpstr>
      <vt:lpstr>Times New Roman</vt:lpstr>
      <vt:lpstr>預設簡報設計</vt:lpstr>
      <vt:lpstr>3_預設簡報設計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1757</cp:revision>
  <dcterms:created xsi:type="dcterms:W3CDTF">2006-09-26T01:05:23Z</dcterms:created>
  <dcterms:modified xsi:type="dcterms:W3CDTF">2026-05-11T06:28:38Z</dcterms:modified>
</cp:coreProperties>
</file>